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4F5628-578F-4D21-9C5D-57FF087C4F8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383153-889A-43DF-B37A-85C34B5FA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4F5628-578F-4D21-9C5D-57FF087C4F8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383153-889A-43DF-B37A-85C34B5FAD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4F5628-578F-4D21-9C5D-57FF087C4F8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383153-889A-43DF-B37A-85C34B5FAD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ESHAN COLLEGE OF ENGINEERING MATHURA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1600" b="1" dirty="0" smtClean="0"/>
          </a:p>
          <a:p>
            <a:endParaRPr lang="en-US" sz="1600" b="1" dirty="0"/>
          </a:p>
          <a:p>
            <a:r>
              <a:rPr lang="en-US" sz="1600" b="1" dirty="0" smtClean="0"/>
              <a:t>                                                                               ER. SHAILESH KUMAR</a:t>
            </a:r>
          </a:p>
          <a:p>
            <a:r>
              <a:rPr lang="en-US" sz="1600" b="1" dirty="0" smtClean="0"/>
              <a:t>                                                                                   ASST. PROFESSOR</a:t>
            </a:r>
          </a:p>
          <a:p>
            <a:r>
              <a:rPr lang="en-US" sz="1600" b="1" dirty="0" smtClean="0"/>
              <a:t>                                                                 DEPARTMENT OF CIVIL ENGINEERING</a:t>
            </a:r>
            <a:endParaRPr lang="en-US" sz="1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" charset="0"/>
                <a:cs typeface="Times" charset="0"/>
                <a:sym typeface="Times" charset="0"/>
              </a:rPr>
              <a:t>"for every action there is an equal and opposite reaction" and we shouldn't forget the laws of cause and effect, karma or whatever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Newton’s third law on a lighter note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200400"/>
            <a:ext cx="2438400" cy="2812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of </a:t>
            </a:r>
            <a:r>
              <a:rPr lang="en-US" dirty="0" smtClean="0"/>
              <a:t>Units</a:t>
            </a:r>
          </a:p>
          <a:p>
            <a:pPr>
              <a:buNone/>
            </a:pPr>
            <a:r>
              <a:rPr lang="en-US" sz="2800" dirty="0" smtClean="0">
                <a:latin typeface="Times New Roman" charset="0"/>
                <a:cs typeface="Times New Roman" charset="0"/>
                <a:sym typeface="Times New Roman" charset="0"/>
              </a:rPr>
              <a:t>  Three </a:t>
            </a:r>
            <a:r>
              <a:rPr lang="en-US" sz="2800" dirty="0" smtClean="0">
                <a:latin typeface="Times New Roman" charset="0"/>
                <a:cs typeface="Times New Roman" charset="0"/>
                <a:sym typeface="Times New Roman" charset="0"/>
              </a:rPr>
              <a:t>of the kinetic units, referred to as </a:t>
            </a:r>
            <a:r>
              <a:rPr lang="en-US" sz="2800" dirty="0" smtClean="0">
                <a:latin typeface="Times New Roman Italic" charset="0"/>
                <a:cs typeface="Times New Roman Italic" charset="0"/>
                <a:sym typeface="Times New Roman Italic" charset="0"/>
              </a:rPr>
              <a:t>basic units</a:t>
            </a:r>
            <a:r>
              <a:rPr lang="en-US" sz="2800" dirty="0" smtClean="0">
                <a:latin typeface="Times New Roman" charset="0"/>
                <a:cs typeface="Times New Roman" charset="0"/>
                <a:sym typeface="Times New Roman" charset="0"/>
              </a:rPr>
              <a:t>, may be defined arbitrarily.  The fourth unit, referred to as a </a:t>
            </a:r>
            <a:r>
              <a:rPr lang="en-US" sz="2800" dirty="0" smtClean="0">
                <a:latin typeface="Times New Roman Italic" charset="0"/>
                <a:cs typeface="Times New Roman Italic" charset="0"/>
                <a:sym typeface="Times New Roman Italic" charset="0"/>
              </a:rPr>
              <a:t>derived unit</a:t>
            </a:r>
            <a:r>
              <a:rPr lang="en-US" sz="2800" dirty="0" smtClean="0">
                <a:latin typeface="Times New Roman" charset="0"/>
                <a:cs typeface="Times New Roman" charset="0"/>
                <a:sym typeface="Times New Roman" charset="0"/>
              </a:rPr>
              <a:t>, must have a definition compatible with Newton’s 2nd Law,</a:t>
            </a:r>
          </a:p>
          <a:p>
            <a:r>
              <a:rPr lang="en-US" sz="2800" dirty="0" smtClean="0">
                <a:latin typeface="Times New Roman Italic" charset="0"/>
                <a:cs typeface="Times New Roman Italic" charset="0"/>
                <a:sym typeface="Times New Roman Italic" charset="0"/>
              </a:rPr>
              <a:t>International System of Units</a:t>
            </a:r>
            <a:r>
              <a:rPr lang="en-US" sz="2800" dirty="0" smtClean="0">
                <a:latin typeface="Times New Roman" charset="0"/>
                <a:cs typeface="Times New Roman" charset="0"/>
                <a:sym typeface="Times New Roman" charset="0"/>
              </a:rPr>
              <a:t> (SI):</a:t>
            </a:r>
            <a:br>
              <a:rPr lang="en-US" sz="2800" dirty="0" smtClean="0">
                <a:latin typeface="Times New Roman" charset="0"/>
                <a:cs typeface="Times New Roman" charset="0"/>
                <a:sym typeface="Times New Roman" charset="0"/>
              </a:rPr>
            </a:br>
            <a:r>
              <a:rPr lang="en-US" sz="2800" dirty="0" smtClean="0">
                <a:latin typeface="Times New Roman" charset="0"/>
                <a:cs typeface="Times New Roman" charset="0"/>
                <a:sym typeface="Times New Roman" charset="0"/>
              </a:rPr>
              <a:t>The basic units are length, time, and mass which are arbitrarily defined as the meter (m), second (s), and kilogram (kg).  Force is the derived unit,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of Units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419048" cy="1904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Mechanics?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40078" y="2200935"/>
            <a:ext cx="4663844" cy="3086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 principle, like cricket, it’s a simple game.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Simply, force balance and moment balance.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What is the need for an elaborate course?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basic rules are simple but there are many intricacies. Multi-body interactions can be very complex.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good understanding of fundamentals goes a long way in solving such complex problems.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Concepts of appropriate Free Body Diagrams and equations of equilibrium (motion in dynamics) will be indispensable in later studies of mechanical engineering.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the big deal with E. </a:t>
            </a:r>
            <a:r>
              <a:rPr lang="en-US" dirty="0" err="1" smtClean="0"/>
              <a:t>Mech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Principles</a:t>
            </a:r>
            <a:endParaRPr lang="en-US" dirty="0"/>
          </a:p>
        </p:txBody>
      </p:sp>
      <p:pic>
        <p:nvPicPr>
          <p:cNvPr id="4" name="Picture 6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05000"/>
            <a:ext cx="2667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389625" y="3244334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6700" indent="-227013">
              <a:spcBef>
                <a:spcPts val="1200"/>
              </a:spcBef>
              <a:buClr>
                <a:srgbClr val="000000"/>
              </a:buClr>
              <a:buSzPct val="100000"/>
              <a:buFont typeface="Helvetica" charset="0"/>
              <a:buChar char="•"/>
            </a:pPr>
            <a:r>
              <a:rPr lang="en-US" dirty="0" smtClean="0">
                <a:latin typeface="Lucida Grande" charset="0"/>
                <a:sym typeface="Lucida Grande" charset="0"/>
              </a:rPr>
              <a:t>Parallelogram Law</a:t>
            </a:r>
            <a:endParaRPr lang="en-US" dirty="0">
              <a:latin typeface="Lucida Grande" charset="0"/>
              <a:sym typeface="Lucida Grande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89625" y="3244334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6700" indent="-227013">
              <a:spcBef>
                <a:spcPts val="1200"/>
              </a:spcBef>
              <a:buClr>
                <a:srgbClr val="000000"/>
              </a:buClr>
              <a:buSzPct val="100000"/>
              <a:buFont typeface="Helvetica" charset="0"/>
              <a:buChar char="•"/>
            </a:pPr>
            <a:r>
              <a:rPr lang="en-US" dirty="0" smtClean="0">
                <a:latin typeface="Lucida Grande" charset="0"/>
                <a:sym typeface="Lucida Grande" charset="0"/>
              </a:rPr>
              <a:t>Parallelogram Law</a:t>
            </a:r>
            <a:endParaRPr lang="en-US" dirty="0">
              <a:latin typeface="Lucida Grande" charset="0"/>
              <a:sym typeface="Lucida Grande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1"/>
            <a:ext cx="4564864" cy="253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638800" y="4063662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Lucida Grande" charset="0"/>
                <a:sym typeface="Lucida Grande" charset="0"/>
              </a:rPr>
              <a:t>Principle of Transmissibility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sz="3600"/>
              <a:t>Newton’s Laws</a:t>
            </a: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7555" y="2569515"/>
            <a:ext cx="7288889" cy="23492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9301" y="1896500"/>
            <a:ext cx="7225397" cy="3695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Laws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01475" y="1481138"/>
            <a:ext cx="674105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216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ESHAN COLLEGE OF ENGINEERING MATHURA</vt:lpstr>
      <vt:lpstr>What is Mechanics?</vt:lpstr>
      <vt:lpstr>Slide 3</vt:lpstr>
      <vt:lpstr>What’s the big deal with E. Mech?</vt:lpstr>
      <vt:lpstr>Fundamental Principles</vt:lpstr>
      <vt:lpstr>Slide 6</vt:lpstr>
      <vt:lpstr>Newton’s Laws</vt:lpstr>
      <vt:lpstr>Slide 8</vt:lpstr>
      <vt:lpstr>Newton’s Laws</vt:lpstr>
      <vt:lpstr>Newton’s third law on a lighter note</vt:lpstr>
      <vt:lpstr>Systems of Units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ESHAN COLLEGE OF ENGINEERING MATHURA</dc:title>
  <dc:creator>Hod</dc:creator>
  <cp:lastModifiedBy>Hod</cp:lastModifiedBy>
  <cp:revision>23</cp:revision>
  <dcterms:created xsi:type="dcterms:W3CDTF">2023-02-24T07:57:24Z</dcterms:created>
  <dcterms:modified xsi:type="dcterms:W3CDTF">2023-02-24T08:15:31Z</dcterms:modified>
</cp:coreProperties>
</file>